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8D541C-783E-4CBB-B50F-6064DC225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C08C190-BAAE-485C-9B55-34D59FE82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92FBDD-62C8-4627-A446-DEAF843D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56866-111C-447F-B6D5-66FEBD7600AF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CEA73E-797B-46F7-8D63-19D9FBD1A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602148-F29B-460B-9AA9-87293920D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09C8-6B2D-490E-8CC7-968173A53C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353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3622C8-C830-4710-AADC-4E0A21B15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ECC001-1D49-45A9-A261-BCB8827A34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C8B81A-B4EB-418F-81EB-CEFE3804E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56866-111C-447F-B6D5-66FEBD7600AF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5FB06F-7BED-4539-BEE3-2C8499122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E8E4CD-3385-4785-936B-6D14A7550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09C8-6B2D-490E-8CC7-968173A53C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46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77F531-DD91-478B-A280-690EFC428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EB197D-8607-4F63-AAFE-FD0BF7114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C7AFAD-FDBD-42BC-B4BE-9557A0E57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56866-111C-447F-B6D5-66FEBD7600AF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755E5A-29DB-4A64-9574-43880D76A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518819-B2B8-4E44-A453-AE54CB3FB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09C8-6B2D-490E-8CC7-968173A53C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4680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418C19-6C4B-433D-8A81-AE840CC54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0C3C36-C3AD-4BAB-A731-1D7DEC4FF7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96C7A1B-6BC6-4516-9E02-622CFE06C0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81F14A-61D0-4B56-BBC7-8C11EEE14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56866-111C-447F-B6D5-66FEBD7600AF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4C31992-F5E7-4A87-A839-E84075ADA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1855D6-6CE3-4DF1-AA14-4F5FD391E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09C8-6B2D-490E-8CC7-968173A53C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5958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F3E9DA-B8EB-41FD-B9D3-7E2A6C24C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371B98-5157-4AFB-B755-521668290F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26746DC-BCDD-4BBD-9D36-0560DA94F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0643A26-D437-4298-B194-59C0A52101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C409285-B6D3-4B20-842D-4F56785202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2F10DEB-2280-43ED-BC1D-BCF32E7DA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56866-111C-447F-B6D5-66FEBD7600AF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0D5378A-5A00-45CA-96BA-0A45FD055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A7854CE-A5E9-4BC9-A19E-D0BD61C66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09C8-6B2D-490E-8CC7-968173A53C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897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5CC181-9F15-49D2-85E5-A98E46CB8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51275F2-AC98-46FB-A942-CB3A1BE30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56866-111C-447F-B6D5-66FEBD7600AF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343F73D-BE63-463D-A438-3A350D609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1BE63C0-80C5-402A-AE55-5DE0D0F06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09C8-6B2D-490E-8CC7-968173A53C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4150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5FB387E-DF16-42FF-AC65-A3508F4AC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56866-111C-447F-B6D5-66FEBD7600AF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E39C4C3-BC13-46D4-9CD1-A9A650B21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A34878D-767E-4BE8-AC3A-24561537A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09C8-6B2D-490E-8CC7-968173A53C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5591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F38005-6009-4BC1-B788-1CE889DCA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306C1E-214C-4CFD-A8AD-7480069F9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DAE59F9-F7F2-4EBF-8247-E55F59B585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4E703EC-B1D1-4A87-8D7D-8B52039DF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56866-111C-447F-B6D5-66FEBD7600AF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A691AF7-124A-4D49-979B-42D1FF516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FECE62-AE3D-43F0-BDC5-5D120BB31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09C8-6B2D-490E-8CC7-968173A53C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799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50A514-5E81-4B05-8A0F-EAC4E8460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6F9702C-C110-43E9-8466-34A76CC880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C3A376-C2B7-49B6-B698-5968ED468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976237-46E8-4EED-961D-9C2056A08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56866-111C-447F-B6D5-66FEBD7600AF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7A80A3D-7AD4-4949-9622-34407CF4E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7988E7B-12A9-4F49-9038-C66D4C063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09C8-6B2D-490E-8CC7-968173A53C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477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3A9135-970B-4AF3-B74B-2257073A2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B25A7D-7041-438A-9D0E-EC417B9F7A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88DF9B-4328-439C-84F2-51A00396C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56866-111C-447F-B6D5-66FEBD7600AF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B70219-EF85-4554-A078-278E8931A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02C660-A6FA-4E81-B1F0-864896A4F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09C8-6B2D-490E-8CC7-968173A53C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2130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2FCF943-7335-4A43-98FC-70078EBE4D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86CB6EB-38DD-4E8C-89DD-C09A8B5C24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7688CA-A3CB-494B-822E-427399308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56866-111C-447F-B6D5-66FEBD7600AF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3EEBE3-73CA-470A-9BE2-DEDE44178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7960A5-487F-4661-958E-DE70FBEB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09C8-6B2D-490E-8CC7-968173A53C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6256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5B63D96-1909-4DDB-A8D6-8590E3D63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C1B457F-69D5-41F1-8477-5A0F11293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C8BE6A-2A23-4D77-8290-27CBB938FD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56866-111C-447F-B6D5-66FEBD7600AF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C4AC35-7CC6-4B5F-A58B-E341063CB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BEF613-3D7B-4181-8651-D3B2EBB4B5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F09C8-6B2D-490E-8CC7-968173A53C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88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CCCAD989-3DEB-4C44-A9A5-745EE6CAF1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6713" y="3004900"/>
            <a:ext cx="4895850" cy="16557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BR" sz="4000" b="1" i="1" dirty="0"/>
              <a:t>Submissão de Projetos de Pesquisa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1C87D9F-91A5-48A1-9965-848052B99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1" y="0"/>
            <a:ext cx="6858000" cy="6858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5D083B0-EBD6-4EAF-8A0D-73B255A8B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356" y="257175"/>
            <a:ext cx="2058888" cy="105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1344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1BFC235-580B-4301-89DD-7FA2D8D46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34" y="1719262"/>
            <a:ext cx="8846005" cy="4400776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B3B32770-2C9C-4B0D-8316-1B8C3DAFDB08}"/>
              </a:ext>
            </a:extLst>
          </p:cNvPr>
          <p:cNvCxnSpPr/>
          <p:nvPr/>
        </p:nvCxnSpPr>
        <p:spPr>
          <a:xfrm flipV="1">
            <a:off x="3952875" y="1285875"/>
            <a:ext cx="2143125" cy="1419225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A9D5DCB6-929D-4DD5-83D3-A3D92C4B886F}"/>
              </a:ext>
            </a:extLst>
          </p:cNvPr>
          <p:cNvCxnSpPr/>
          <p:nvPr/>
        </p:nvCxnSpPr>
        <p:spPr>
          <a:xfrm flipV="1">
            <a:off x="8020050" y="1381125"/>
            <a:ext cx="2143125" cy="1419225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E302BF6-98CF-4172-BE22-CFC060B884C7}"/>
              </a:ext>
            </a:extLst>
          </p:cNvPr>
          <p:cNvSpPr txBox="1"/>
          <p:nvPr/>
        </p:nvSpPr>
        <p:spPr>
          <a:xfrm>
            <a:off x="10163175" y="1009650"/>
            <a:ext cx="1685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Para editar projetos anteriores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EE912DD-828A-40C5-81A3-EAFBCFACA718}"/>
              </a:ext>
            </a:extLst>
          </p:cNvPr>
          <p:cNvSpPr txBox="1"/>
          <p:nvPr/>
        </p:nvSpPr>
        <p:spPr>
          <a:xfrm>
            <a:off x="6257925" y="547985"/>
            <a:ext cx="1685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Para submeter novos projetos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5692670F-2258-41ED-A718-D718BD8A3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43D77123-1410-4B57-BF72-E4B173A5020A}"/>
              </a:ext>
            </a:extLst>
          </p:cNvPr>
          <p:cNvSpPr/>
          <p:nvPr/>
        </p:nvSpPr>
        <p:spPr>
          <a:xfrm>
            <a:off x="252627" y="142280"/>
            <a:ext cx="470037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i="1" dirty="0"/>
              <a:t>Submissão de Projetos de Pesquisa</a:t>
            </a:r>
          </a:p>
        </p:txBody>
      </p:sp>
    </p:spTree>
    <p:extLst>
      <p:ext uri="{BB962C8B-B14F-4D97-AF65-F5344CB8AC3E}">
        <p14:creationId xmlns:p14="http://schemas.microsoft.com/office/powerpoint/2010/main" val="3195096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D62FEF4-698A-462C-BDA1-65AB94BA4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3239" y="1581025"/>
            <a:ext cx="8198271" cy="4858000"/>
          </a:xfrm>
          <a:prstGeom prst="rect">
            <a:avLst/>
          </a:prstGeom>
        </p:spPr>
      </p:pic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3379FF7D-B817-4A07-A780-DDCBF74D1A86}"/>
              </a:ext>
            </a:extLst>
          </p:cNvPr>
          <p:cNvCxnSpPr>
            <a:cxnSpLocks/>
          </p:cNvCxnSpPr>
          <p:nvPr/>
        </p:nvCxnSpPr>
        <p:spPr>
          <a:xfrm>
            <a:off x="1885950" y="3171825"/>
            <a:ext cx="1390650" cy="1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A4FEC93-750F-4DB1-B510-FFB8E8599F75}"/>
              </a:ext>
            </a:extLst>
          </p:cNvPr>
          <p:cNvCxnSpPr>
            <a:cxnSpLocks/>
          </p:cNvCxnSpPr>
          <p:nvPr/>
        </p:nvCxnSpPr>
        <p:spPr>
          <a:xfrm>
            <a:off x="1885950" y="3667125"/>
            <a:ext cx="1390650" cy="1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A9470AC3-4E08-480B-9931-4A4F3E600C1E}"/>
              </a:ext>
            </a:extLst>
          </p:cNvPr>
          <p:cNvCxnSpPr>
            <a:cxnSpLocks/>
          </p:cNvCxnSpPr>
          <p:nvPr/>
        </p:nvCxnSpPr>
        <p:spPr>
          <a:xfrm>
            <a:off x="1885950" y="5257800"/>
            <a:ext cx="1390650" cy="1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>
            <a:extLst>
              <a:ext uri="{FF2B5EF4-FFF2-40B4-BE49-F238E27FC236}">
                <a16:creationId xmlns:a16="http://schemas.microsoft.com/office/drawing/2014/main" id="{332E471C-6C56-4C46-9A76-7EDC555EC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E572B3FA-C849-4C0C-BAAA-68223CFE6037}"/>
              </a:ext>
            </a:extLst>
          </p:cNvPr>
          <p:cNvSpPr/>
          <p:nvPr/>
        </p:nvSpPr>
        <p:spPr>
          <a:xfrm>
            <a:off x="252627" y="142280"/>
            <a:ext cx="470037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i="1" dirty="0"/>
              <a:t>Submissão de Projetos de Pesquisa</a:t>
            </a:r>
          </a:p>
        </p:txBody>
      </p:sp>
    </p:spTree>
    <p:extLst>
      <p:ext uri="{BB962C8B-B14F-4D97-AF65-F5344CB8AC3E}">
        <p14:creationId xmlns:p14="http://schemas.microsoft.com/office/powerpoint/2010/main" val="2189314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87B8E9D-EE6F-4CD3-8EE4-22654BD9E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397" y="1330232"/>
            <a:ext cx="8508386" cy="3908518"/>
          </a:xfrm>
          <a:prstGeom prst="rect">
            <a:avLst/>
          </a:prstGeom>
        </p:spPr>
      </p:pic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F198F161-EC1C-46C0-8A3A-1362F8A51CE0}"/>
              </a:ext>
            </a:extLst>
          </p:cNvPr>
          <p:cNvCxnSpPr>
            <a:cxnSpLocks/>
          </p:cNvCxnSpPr>
          <p:nvPr/>
        </p:nvCxnSpPr>
        <p:spPr>
          <a:xfrm flipH="1">
            <a:off x="9371783" y="2028825"/>
            <a:ext cx="1172391" cy="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68FF7C80-AC6E-4370-8341-968C9D03F4C0}"/>
              </a:ext>
            </a:extLst>
          </p:cNvPr>
          <p:cNvCxnSpPr>
            <a:cxnSpLocks/>
          </p:cNvCxnSpPr>
          <p:nvPr/>
        </p:nvCxnSpPr>
        <p:spPr>
          <a:xfrm flipH="1">
            <a:off x="9371783" y="3152775"/>
            <a:ext cx="1172391" cy="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24EB0E63-C986-4E05-81F7-05654F2EC918}"/>
              </a:ext>
            </a:extLst>
          </p:cNvPr>
          <p:cNvSpPr/>
          <p:nvPr/>
        </p:nvSpPr>
        <p:spPr>
          <a:xfrm>
            <a:off x="790575" y="3514725"/>
            <a:ext cx="4962525" cy="211455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4698362-D0D5-4C42-9894-8226EB34965E}"/>
              </a:ext>
            </a:extLst>
          </p:cNvPr>
          <p:cNvSpPr txBox="1"/>
          <p:nvPr/>
        </p:nvSpPr>
        <p:spPr>
          <a:xfrm>
            <a:off x="1228725" y="5848350"/>
            <a:ext cx="3476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ATENÇÃO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E689A50F-B33A-45FA-B6F3-2FF70D220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7224AC43-8584-4436-87B9-BE9D7977EEAE}"/>
              </a:ext>
            </a:extLst>
          </p:cNvPr>
          <p:cNvSpPr/>
          <p:nvPr/>
        </p:nvSpPr>
        <p:spPr>
          <a:xfrm>
            <a:off x="252627" y="142280"/>
            <a:ext cx="470037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i="1" dirty="0"/>
              <a:t>Submissão de Projetos de Pesquisa</a:t>
            </a:r>
          </a:p>
        </p:txBody>
      </p:sp>
    </p:spTree>
    <p:extLst>
      <p:ext uri="{BB962C8B-B14F-4D97-AF65-F5344CB8AC3E}">
        <p14:creationId xmlns:p14="http://schemas.microsoft.com/office/powerpoint/2010/main" val="2874806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1D8D05D-9610-4045-86A8-096691965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267" y="739640"/>
            <a:ext cx="8103016" cy="52453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877843-451F-4335-AEA4-2AC736BBD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F470A1C6-FE56-4AF3-B49C-A8D6FAB9FBFE}"/>
              </a:ext>
            </a:extLst>
          </p:cNvPr>
          <p:cNvSpPr/>
          <p:nvPr/>
        </p:nvSpPr>
        <p:spPr>
          <a:xfrm>
            <a:off x="252627" y="142280"/>
            <a:ext cx="470037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i="1" dirty="0"/>
              <a:t>Submissão de Projetos de Pesquisa</a:t>
            </a:r>
          </a:p>
        </p:txBody>
      </p:sp>
    </p:spTree>
    <p:extLst>
      <p:ext uri="{BB962C8B-B14F-4D97-AF65-F5344CB8AC3E}">
        <p14:creationId xmlns:p14="http://schemas.microsoft.com/office/powerpoint/2010/main" val="668435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0101331-E29D-45D6-8743-F6B03D44F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198" y="1866800"/>
            <a:ext cx="9290252" cy="4551247"/>
          </a:xfrm>
          <a:prstGeom prst="rect">
            <a:avLst/>
          </a:prstGeom>
        </p:spPr>
      </p:pic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98FE590D-F87D-47D7-AFEA-4ECDDE40F488}"/>
              </a:ext>
            </a:extLst>
          </p:cNvPr>
          <p:cNvCxnSpPr>
            <a:cxnSpLocks/>
          </p:cNvCxnSpPr>
          <p:nvPr/>
        </p:nvCxnSpPr>
        <p:spPr>
          <a:xfrm>
            <a:off x="1571625" y="2895600"/>
            <a:ext cx="1282498" cy="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EB14B3DB-8F25-4851-AD30-10133BCF499A}"/>
              </a:ext>
            </a:extLst>
          </p:cNvPr>
          <p:cNvCxnSpPr>
            <a:cxnSpLocks/>
          </p:cNvCxnSpPr>
          <p:nvPr/>
        </p:nvCxnSpPr>
        <p:spPr>
          <a:xfrm>
            <a:off x="1571625" y="5476875"/>
            <a:ext cx="1282498" cy="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>
            <a:extLst>
              <a:ext uri="{FF2B5EF4-FFF2-40B4-BE49-F238E27FC236}">
                <a16:creationId xmlns:a16="http://schemas.microsoft.com/office/drawing/2014/main" id="{C448DDFC-A6D8-4289-9259-38F2E06F4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0569172B-E0E6-472B-8839-EE1F4B30B593}"/>
              </a:ext>
            </a:extLst>
          </p:cNvPr>
          <p:cNvSpPr/>
          <p:nvPr/>
        </p:nvSpPr>
        <p:spPr>
          <a:xfrm>
            <a:off x="252627" y="142280"/>
            <a:ext cx="470037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i="1" dirty="0"/>
              <a:t>Submissão de Projetos de Pesquisa</a:t>
            </a:r>
          </a:p>
        </p:txBody>
      </p:sp>
    </p:spTree>
    <p:extLst>
      <p:ext uri="{BB962C8B-B14F-4D97-AF65-F5344CB8AC3E}">
        <p14:creationId xmlns:p14="http://schemas.microsoft.com/office/powerpoint/2010/main" val="1491889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FA3A0B8-1AD0-4D1E-8C7C-925997283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94" y="859829"/>
            <a:ext cx="7391605" cy="505122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49A5E81-7E02-4459-B812-44D659C2C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271" y="3692525"/>
            <a:ext cx="7950609" cy="271158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D404F02-5497-4694-9696-39004664A5D7}"/>
              </a:ext>
            </a:extLst>
          </p:cNvPr>
          <p:cNvSpPr txBox="1"/>
          <p:nvPr/>
        </p:nvSpPr>
        <p:spPr>
          <a:xfrm>
            <a:off x="8534808" y="1152525"/>
            <a:ext cx="2847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Todos campos com * são de preenchimento obrigatório.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E29BCBE-8667-455F-83E6-9248C21F6418}"/>
              </a:ext>
            </a:extLst>
          </p:cNvPr>
          <p:cNvSpPr/>
          <p:nvPr/>
        </p:nvSpPr>
        <p:spPr>
          <a:xfrm>
            <a:off x="8463370" y="1047065"/>
            <a:ext cx="2990850" cy="85725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0E6FBFB9-E9DA-4AEC-A637-BBDE4991B6E2}"/>
              </a:ext>
            </a:extLst>
          </p:cNvPr>
          <p:cNvCxnSpPr>
            <a:cxnSpLocks/>
          </p:cNvCxnSpPr>
          <p:nvPr/>
        </p:nvCxnSpPr>
        <p:spPr>
          <a:xfrm flipV="1">
            <a:off x="1962150" y="4305300"/>
            <a:ext cx="2162175" cy="1571625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>
            <a:extLst>
              <a:ext uri="{FF2B5EF4-FFF2-40B4-BE49-F238E27FC236}">
                <a16:creationId xmlns:a16="http://schemas.microsoft.com/office/drawing/2014/main" id="{7982D10B-008E-47BC-A3AF-664F9A23A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84C9C055-DBD7-4CF0-B308-08CAC2E004D2}"/>
              </a:ext>
            </a:extLst>
          </p:cNvPr>
          <p:cNvSpPr/>
          <p:nvPr/>
        </p:nvSpPr>
        <p:spPr>
          <a:xfrm>
            <a:off x="195477" y="39831"/>
            <a:ext cx="470037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i="1" dirty="0"/>
              <a:t>Submissão de Projetos de Pesquisa</a:t>
            </a:r>
          </a:p>
        </p:txBody>
      </p:sp>
    </p:spTree>
    <p:extLst>
      <p:ext uri="{BB962C8B-B14F-4D97-AF65-F5344CB8AC3E}">
        <p14:creationId xmlns:p14="http://schemas.microsoft.com/office/powerpoint/2010/main" val="3241264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B2E9E1A-4EB6-4226-B895-C65816303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19" y="115577"/>
            <a:ext cx="5896181" cy="367809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33CC4B7-46D3-4C58-9486-47183DB21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417513"/>
            <a:ext cx="5667578" cy="391040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7A5F670-6BDB-4B63-A0D3-FFF88C651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062" y="3673552"/>
            <a:ext cx="4877119" cy="2984623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9AD3D61E-80DE-4D7A-B98E-0EB49F69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5885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8ED6B75-8DA6-48AF-BF5B-AFFF57224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27" y="86681"/>
            <a:ext cx="6680405" cy="413599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3DD5107-2007-4325-B646-8BD8A71F3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799" y="1931302"/>
            <a:ext cx="6594679" cy="4641091"/>
          </a:xfrm>
          <a:prstGeom prst="rect">
            <a:avLst/>
          </a:prstGeom>
        </p:spPr>
      </p:pic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22FB7071-B50E-4311-9FC3-676AE4097A65}"/>
              </a:ext>
            </a:extLst>
          </p:cNvPr>
          <p:cNvCxnSpPr>
            <a:cxnSpLocks/>
          </p:cNvCxnSpPr>
          <p:nvPr/>
        </p:nvCxnSpPr>
        <p:spPr>
          <a:xfrm flipV="1">
            <a:off x="3676650" y="5219700"/>
            <a:ext cx="1419225" cy="1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F05E07AF-B1D1-465C-A27F-589420ADD564}"/>
              </a:ext>
            </a:extLst>
          </p:cNvPr>
          <p:cNvSpPr txBox="1"/>
          <p:nvPr/>
        </p:nvSpPr>
        <p:spPr>
          <a:xfrm>
            <a:off x="723900" y="4933950"/>
            <a:ext cx="2600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Alguns tipos de estudo podem dispensar os critérios de inclusão e exclusão.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A13D178-2B70-4E02-93D6-537C8EBF0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220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9CD25C1-04FC-48FB-B576-9A9FC286C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21" y="1015867"/>
            <a:ext cx="7925207" cy="5150115"/>
          </a:xfrm>
          <a:prstGeom prst="rect">
            <a:avLst/>
          </a:prstGeom>
        </p:spPr>
      </p:pic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377DEEF5-6265-49A4-8164-91A3CA641088}"/>
              </a:ext>
            </a:extLst>
          </p:cNvPr>
          <p:cNvCxnSpPr>
            <a:cxnSpLocks/>
          </p:cNvCxnSpPr>
          <p:nvPr/>
        </p:nvCxnSpPr>
        <p:spPr>
          <a:xfrm flipH="1" flipV="1">
            <a:off x="8315325" y="3048001"/>
            <a:ext cx="1076325" cy="1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A51AE9E7-BFF2-45C0-870A-D3C46F776CDF}"/>
              </a:ext>
            </a:extLst>
          </p:cNvPr>
          <p:cNvSpPr txBox="1"/>
          <p:nvPr/>
        </p:nvSpPr>
        <p:spPr>
          <a:xfrm>
            <a:off x="9553575" y="2857500"/>
            <a:ext cx="213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Não existe pesquisa sem riscos, sempre haverá um risco mínimo.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E2F28A9-DF0D-462A-8849-862A56952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368F9075-911E-4719-8B3A-31F49D5EF3EF}"/>
              </a:ext>
            </a:extLst>
          </p:cNvPr>
          <p:cNvSpPr/>
          <p:nvPr/>
        </p:nvSpPr>
        <p:spPr>
          <a:xfrm>
            <a:off x="252627" y="142280"/>
            <a:ext cx="470037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i="1" dirty="0"/>
              <a:t>Submissão de Projetos de Pesquisa</a:t>
            </a:r>
          </a:p>
        </p:txBody>
      </p:sp>
    </p:spTree>
    <p:extLst>
      <p:ext uri="{BB962C8B-B14F-4D97-AF65-F5344CB8AC3E}">
        <p14:creationId xmlns:p14="http://schemas.microsoft.com/office/powerpoint/2010/main" val="1820115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91278A8-0C6F-46B1-BA18-16271C63B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5020" y="692009"/>
            <a:ext cx="7982360" cy="5473981"/>
          </a:xfrm>
          <a:prstGeom prst="rect">
            <a:avLst/>
          </a:prstGeom>
        </p:spPr>
      </p:pic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08DBFB70-19DF-452E-AF53-CC120406AC32}"/>
              </a:ext>
            </a:extLst>
          </p:cNvPr>
          <p:cNvCxnSpPr>
            <a:cxnSpLocks/>
          </p:cNvCxnSpPr>
          <p:nvPr/>
        </p:nvCxnSpPr>
        <p:spPr>
          <a:xfrm flipH="1">
            <a:off x="2733470" y="3543301"/>
            <a:ext cx="971550" cy="0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299E315F-1F75-413B-B23A-DF55599B01E3}"/>
              </a:ext>
            </a:extLst>
          </p:cNvPr>
          <p:cNvSpPr txBox="1"/>
          <p:nvPr/>
        </p:nvSpPr>
        <p:spPr>
          <a:xfrm>
            <a:off x="228600" y="3200400"/>
            <a:ext cx="2504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Número de participantes da pesquisa.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C0CAC693-C437-4F54-9439-1196A3921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491234D0-F834-4648-9760-2C734175066E}"/>
              </a:ext>
            </a:extLst>
          </p:cNvPr>
          <p:cNvSpPr/>
          <p:nvPr/>
        </p:nvSpPr>
        <p:spPr>
          <a:xfrm>
            <a:off x="89539" y="0"/>
            <a:ext cx="470037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i="1" dirty="0"/>
              <a:t>Submissão de Projetos de Pesquisa</a:t>
            </a:r>
          </a:p>
        </p:txBody>
      </p:sp>
    </p:spTree>
    <p:extLst>
      <p:ext uri="{BB962C8B-B14F-4D97-AF65-F5344CB8AC3E}">
        <p14:creationId xmlns:p14="http://schemas.microsoft.com/office/powerpoint/2010/main" val="795060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E274C14-E20A-401C-A388-E914AF64F3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842"/>
          <a:stretch/>
        </p:blipFill>
        <p:spPr>
          <a:xfrm>
            <a:off x="3562144" y="5145417"/>
            <a:ext cx="7458281" cy="146507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D767075-6F05-450B-8C73-356736E85E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949"/>
          <a:stretch/>
        </p:blipFill>
        <p:spPr>
          <a:xfrm>
            <a:off x="3555793" y="684952"/>
            <a:ext cx="7464632" cy="4353773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F48B8A6A-510B-4835-BD6E-89FE7097F2FE}"/>
              </a:ext>
            </a:extLst>
          </p:cNvPr>
          <p:cNvCxnSpPr>
            <a:cxnSpLocks/>
          </p:cNvCxnSpPr>
          <p:nvPr/>
        </p:nvCxnSpPr>
        <p:spPr>
          <a:xfrm flipV="1">
            <a:off x="2412793" y="4229100"/>
            <a:ext cx="1143000" cy="1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0205F51A-3EDF-442A-A1DC-00994398C80C}"/>
              </a:ext>
            </a:extLst>
          </p:cNvPr>
          <p:cNvSpPr txBox="1"/>
          <p:nvPr/>
        </p:nvSpPr>
        <p:spPr>
          <a:xfrm>
            <a:off x="209550" y="4010025"/>
            <a:ext cx="22032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Caso não tenham grupos, deverá ser descrito como “grupo único”. As intervenções também devem ser nomeadas.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DB4D563-5E86-4BD2-AF9C-20B51201B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793A3F63-7169-455B-A4F6-27DC2E7DF86D}"/>
              </a:ext>
            </a:extLst>
          </p:cNvPr>
          <p:cNvSpPr/>
          <p:nvPr/>
        </p:nvSpPr>
        <p:spPr>
          <a:xfrm>
            <a:off x="252627" y="142280"/>
            <a:ext cx="470037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i="1" dirty="0"/>
              <a:t>Submissão de Projetos de Pesquisa</a:t>
            </a:r>
          </a:p>
        </p:txBody>
      </p:sp>
    </p:spTree>
    <p:extLst>
      <p:ext uri="{BB962C8B-B14F-4D97-AF65-F5344CB8AC3E}">
        <p14:creationId xmlns:p14="http://schemas.microsoft.com/office/powerpoint/2010/main" val="1020124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BC20FAA-C6BC-45C0-8024-0EF9D9F92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619" y="1533407"/>
            <a:ext cx="8020462" cy="4572235"/>
          </a:xfrm>
          <a:prstGeom prst="rect">
            <a:avLst/>
          </a:prstGeom>
        </p:spPr>
      </p:pic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1F38C5DA-A7F5-47B1-87ED-7EDC62167DFD}"/>
              </a:ext>
            </a:extLst>
          </p:cNvPr>
          <p:cNvCxnSpPr>
            <a:cxnSpLocks/>
          </p:cNvCxnSpPr>
          <p:nvPr/>
        </p:nvCxnSpPr>
        <p:spPr>
          <a:xfrm flipV="1">
            <a:off x="2667000" y="1847850"/>
            <a:ext cx="1114425" cy="1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4">
            <a:extLst>
              <a:ext uri="{FF2B5EF4-FFF2-40B4-BE49-F238E27FC236}">
                <a16:creationId xmlns:a16="http://schemas.microsoft.com/office/drawing/2014/main" id="{75BDACA6-9AF0-4D1C-96D4-B72E23EB60ED}"/>
              </a:ext>
            </a:extLst>
          </p:cNvPr>
          <p:cNvSpPr txBox="1"/>
          <p:nvPr/>
        </p:nvSpPr>
        <p:spPr>
          <a:xfrm>
            <a:off x="342900" y="1600200"/>
            <a:ext cx="20002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Alguns tipos de estudo podem propor dispensa de TCLE. </a:t>
            </a:r>
            <a:r>
              <a:rPr lang="pt-BR" dirty="0" err="1"/>
              <a:t>Ex</a:t>
            </a:r>
            <a:r>
              <a:rPr lang="pt-BR" dirty="0"/>
              <a:t>: estudos com coleta de dados somente em prontuários.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2CD89B6-2A8A-413C-A4C7-08C8C7EDC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A2F173D5-2ADE-430A-897D-67C02346D2E7}"/>
              </a:ext>
            </a:extLst>
          </p:cNvPr>
          <p:cNvSpPr/>
          <p:nvPr/>
        </p:nvSpPr>
        <p:spPr>
          <a:xfrm>
            <a:off x="252627" y="142280"/>
            <a:ext cx="470037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i="1" dirty="0"/>
              <a:t>Submissão de Projetos de Pesquisa</a:t>
            </a:r>
          </a:p>
        </p:txBody>
      </p:sp>
    </p:spTree>
    <p:extLst>
      <p:ext uri="{BB962C8B-B14F-4D97-AF65-F5344CB8AC3E}">
        <p14:creationId xmlns:p14="http://schemas.microsoft.com/office/powerpoint/2010/main" val="1557128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E594698-36AD-4B2D-B86A-57AAC960C2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155"/>
          <a:stretch/>
        </p:blipFill>
        <p:spPr>
          <a:xfrm>
            <a:off x="1714295" y="1790699"/>
            <a:ext cx="8341280" cy="4010025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10942F8-CEB0-466C-AAFF-B88695B1F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59954ABA-A214-443D-A0BF-BF2B1415CA44}"/>
              </a:ext>
            </a:extLst>
          </p:cNvPr>
          <p:cNvSpPr/>
          <p:nvPr/>
        </p:nvSpPr>
        <p:spPr>
          <a:xfrm>
            <a:off x="252627" y="142280"/>
            <a:ext cx="470037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i="1" dirty="0"/>
              <a:t>Submissão de Projetos de Pesquisa</a:t>
            </a:r>
          </a:p>
        </p:txBody>
      </p:sp>
    </p:spTree>
    <p:extLst>
      <p:ext uri="{BB962C8B-B14F-4D97-AF65-F5344CB8AC3E}">
        <p14:creationId xmlns:p14="http://schemas.microsoft.com/office/powerpoint/2010/main" val="2962217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04254BF-0BF3-40AA-9970-539E5AF4E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83" y="1968376"/>
            <a:ext cx="8426883" cy="4807197"/>
          </a:xfrm>
          <a:prstGeom prst="rect">
            <a:avLst/>
          </a:prstGeom>
        </p:spPr>
      </p:pic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3C0E92BB-3EB9-4A3D-8828-CBBC3F73541D}"/>
              </a:ext>
            </a:extLst>
          </p:cNvPr>
          <p:cNvCxnSpPr>
            <a:cxnSpLocks/>
          </p:cNvCxnSpPr>
          <p:nvPr/>
        </p:nvCxnSpPr>
        <p:spPr>
          <a:xfrm flipH="1">
            <a:off x="4010025" y="1796928"/>
            <a:ext cx="2695575" cy="1822572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007D8724-131A-4739-8E8C-8FE0E64040A4}"/>
              </a:ext>
            </a:extLst>
          </p:cNvPr>
          <p:cNvSpPr txBox="1"/>
          <p:nvPr/>
        </p:nvSpPr>
        <p:spPr>
          <a:xfrm>
            <a:off x="6819900" y="1236321"/>
            <a:ext cx="4591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Imprimir folha de rosto.</a:t>
            </a:r>
          </a:p>
          <a:p>
            <a:r>
              <a:rPr lang="pt-BR" dirty="0"/>
              <a:t>Após, salvar e fechar.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99F8CE1-C329-42F6-A8DD-16F69D4EA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DE83A54C-4470-4042-9987-0942B545C40D}"/>
              </a:ext>
            </a:extLst>
          </p:cNvPr>
          <p:cNvSpPr/>
          <p:nvPr/>
        </p:nvSpPr>
        <p:spPr>
          <a:xfrm>
            <a:off x="252627" y="142280"/>
            <a:ext cx="470037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i="1" dirty="0"/>
              <a:t>Submissão de Projetos de Pesquisa</a:t>
            </a:r>
          </a:p>
        </p:txBody>
      </p:sp>
    </p:spTree>
    <p:extLst>
      <p:ext uri="{BB962C8B-B14F-4D97-AF65-F5344CB8AC3E}">
        <p14:creationId xmlns:p14="http://schemas.microsoft.com/office/powerpoint/2010/main" val="3527294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B89B774-3A12-43BC-8C2E-18A85E18E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054" y="530109"/>
            <a:ext cx="5137513" cy="6242166"/>
          </a:xfrm>
          <a:prstGeom prst="rect">
            <a:avLst/>
          </a:prstGeom>
        </p:spPr>
      </p:pic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E62E5F59-93DC-4F78-9EEC-F1A25B7CE69E}"/>
              </a:ext>
            </a:extLst>
          </p:cNvPr>
          <p:cNvCxnSpPr>
            <a:cxnSpLocks/>
          </p:cNvCxnSpPr>
          <p:nvPr/>
        </p:nvCxnSpPr>
        <p:spPr>
          <a:xfrm flipH="1" flipV="1">
            <a:off x="4815154" y="3651192"/>
            <a:ext cx="1266825" cy="1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5BE72183-C484-4413-B44C-2D2359A164C7}"/>
              </a:ext>
            </a:extLst>
          </p:cNvPr>
          <p:cNvCxnSpPr>
            <a:cxnSpLocks/>
          </p:cNvCxnSpPr>
          <p:nvPr/>
        </p:nvCxnSpPr>
        <p:spPr>
          <a:xfrm flipH="1" flipV="1">
            <a:off x="4815153" y="5851467"/>
            <a:ext cx="1266825" cy="1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8125DBE5-6D2C-431E-9D8E-FD9F5E4661EE}"/>
              </a:ext>
            </a:extLst>
          </p:cNvPr>
          <p:cNvSpPr txBox="1"/>
          <p:nvPr/>
        </p:nvSpPr>
        <p:spPr>
          <a:xfrm>
            <a:off x="6286500" y="5572125"/>
            <a:ext cx="446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Assinaturas Profa. Patrícia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AAB7C49-C7BA-4720-97D0-AF8DC99B3365}"/>
              </a:ext>
            </a:extLst>
          </p:cNvPr>
          <p:cNvSpPr txBox="1"/>
          <p:nvPr/>
        </p:nvSpPr>
        <p:spPr>
          <a:xfrm>
            <a:off x="6286500" y="3429000"/>
            <a:ext cx="4400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Assinatura do Professor/Pesquisador proponente. Pode ser digital (</a:t>
            </a:r>
            <a:r>
              <a:rPr lang="pt-BR" dirty="0" err="1"/>
              <a:t>Ex</a:t>
            </a:r>
            <a:r>
              <a:rPr lang="pt-BR" dirty="0"/>
              <a:t>: gov.br)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7FBEDA3-A99E-4DC0-B123-1425BCFF0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978878BF-B363-493A-B3D8-A0651E4D0C00}"/>
              </a:ext>
            </a:extLst>
          </p:cNvPr>
          <p:cNvSpPr/>
          <p:nvPr/>
        </p:nvSpPr>
        <p:spPr>
          <a:xfrm>
            <a:off x="5891427" y="235573"/>
            <a:ext cx="470037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i="1" dirty="0"/>
              <a:t>Submissão de Projetos de Pesquisa</a:t>
            </a:r>
          </a:p>
        </p:txBody>
      </p:sp>
    </p:spTree>
    <p:extLst>
      <p:ext uri="{BB962C8B-B14F-4D97-AF65-F5344CB8AC3E}">
        <p14:creationId xmlns:p14="http://schemas.microsoft.com/office/powerpoint/2010/main" val="4278616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BB298B6-3AE7-496B-89C9-4F3797156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36" y="1482591"/>
            <a:ext cx="8331628" cy="5207268"/>
          </a:xfrm>
          <a:prstGeom prst="rect">
            <a:avLst/>
          </a:prstGeom>
        </p:spPr>
      </p:pic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EB671A43-0E2A-4DA2-A4E6-F28EFB8FF586}"/>
              </a:ext>
            </a:extLst>
          </p:cNvPr>
          <p:cNvCxnSpPr>
            <a:cxnSpLocks/>
          </p:cNvCxnSpPr>
          <p:nvPr/>
        </p:nvCxnSpPr>
        <p:spPr>
          <a:xfrm flipH="1" flipV="1">
            <a:off x="8277651" y="3761698"/>
            <a:ext cx="1377898" cy="993182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04AF5944-92B8-4CDD-85F3-D33C97D339ED}"/>
              </a:ext>
            </a:extLst>
          </p:cNvPr>
          <p:cNvSpPr txBox="1"/>
          <p:nvPr/>
        </p:nvSpPr>
        <p:spPr>
          <a:xfrm>
            <a:off x="9655549" y="4300438"/>
            <a:ext cx="2195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Após realizadas as assinaturas, anexar folha de rosto e demais documentos.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010F33B-ABDD-4881-98E8-988D17F6C392}"/>
              </a:ext>
            </a:extLst>
          </p:cNvPr>
          <p:cNvSpPr/>
          <p:nvPr/>
        </p:nvSpPr>
        <p:spPr>
          <a:xfrm>
            <a:off x="704850" y="4086225"/>
            <a:ext cx="2181225" cy="26038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0B727AB-F2E6-4DAA-8C53-052A293EA82B}"/>
              </a:ext>
            </a:extLst>
          </p:cNvPr>
          <p:cNvSpPr/>
          <p:nvPr/>
        </p:nvSpPr>
        <p:spPr>
          <a:xfrm>
            <a:off x="704849" y="4970145"/>
            <a:ext cx="3013711" cy="26038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1E50CEA-9094-4CBD-890A-707AE9E2AB7A}"/>
              </a:ext>
            </a:extLst>
          </p:cNvPr>
          <p:cNvSpPr/>
          <p:nvPr/>
        </p:nvSpPr>
        <p:spPr>
          <a:xfrm>
            <a:off x="704851" y="3644266"/>
            <a:ext cx="717550" cy="26038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7ADC4C86-51EE-4489-B633-32066EA38C57}"/>
              </a:ext>
            </a:extLst>
          </p:cNvPr>
          <p:cNvCxnSpPr>
            <a:cxnSpLocks/>
          </p:cNvCxnSpPr>
          <p:nvPr/>
        </p:nvCxnSpPr>
        <p:spPr>
          <a:xfrm flipH="1">
            <a:off x="1518580" y="1887855"/>
            <a:ext cx="7517899" cy="1900616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A4F35A1-3243-4E64-A3C0-5891A575FB75}"/>
              </a:ext>
            </a:extLst>
          </p:cNvPr>
          <p:cNvSpPr txBox="1"/>
          <p:nvPr/>
        </p:nvSpPr>
        <p:spPr>
          <a:xfrm>
            <a:off x="9255760" y="1627474"/>
            <a:ext cx="2701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Aqui podem ser anexados outros documentos: carta resposta, carta de anuência, Termo de Consentimento para uso de Banco de Dados, etc.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0C27E31B-29D5-4985-A4B6-25A05AB8F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2360" y="142280"/>
            <a:ext cx="1400846" cy="71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E6AA7122-0D3F-4EEF-8E5D-34A40840640D}"/>
              </a:ext>
            </a:extLst>
          </p:cNvPr>
          <p:cNvSpPr/>
          <p:nvPr/>
        </p:nvSpPr>
        <p:spPr>
          <a:xfrm>
            <a:off x="252627" y="142280"/>
            <a:ext cx="470037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i="1" dirty="0"/>
              <a:t>Submissão de Projetos de Pesquisa</a:t>
            </a:r>
          </a:p>
        </p:txBody>
      </p:sp>
    </p:spTree>
    <p:extLst>
      <p:ext uri="{BB962C8B-B14F-4D97-AF65-F5344CB8AC3E}">
        <p14:creationId xmlns:p14="http://schemas.microsoft.com/office/powerpoint/2010/main" val="28543691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236</Words>
  <Application>Microsoft Office PowerPoint</Application>
  <PresentationFormat>Widescreen</PresentationFormat>
  <Paragraphs>30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Aharoni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Lidiane Barazzetti</dc:creator>
  <cp:lastModifiedBy>Graziela Salvador Cechet</cp:lastModifiedBy>
  <cp:revision>16</cp:revision>
  <dcterms:created xsi:type="dcterms:W3CDTF">2026-07-06T17:27:34Z</dcterms:created>
  <dcterms:modified xsi:type="dcterms:W3CDTF">2026-08-25T19:03:46Z</dcterms:modified>
</cp:coreProperties>
</file>